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F5CFE-01BD-41B7-909B-EEB04B278C31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1EC50FCA-4CE9-4897-8FD8-B77AC9CF342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i="1" dirty="0" smtClean="0">
              <a:latin typeface="Calibri" pitchFamily="34" charset="0"/>
              <a:cs typeface="Calibri" pitchFamily="34" charset="0"/>
            </a:rPr>
            <a:t>Объект должен обращаться по орбите вокруг Солнца — И Плутон проходит.</a:t>
          </a:r>
          <a:endParaRPr lang="ru-RU" sz="2400" i="1" dirty="0">
            <a:latin typeface="Calibri" pitchFamily="34" charset="0"/>
            <a:cs typeface="Calibri" pitchFamily="34" charset="0"/>
          </a:endParaRPr>
        </a:p>
      </dgm:t>
    </dgm:pt>
    <dgm:pt modelId="{2E8C1F83-CA05-482F-A7EC-B8065826067E}" type="parTrans" cxnId="{D5967EEE-D8C3-4961-9071-12CFDFA3B746}">
      <dgm:prSet/>
      <dgm:spPr/>
      <dgm:t>
        <a:bodyPr/>
        <a:lstStyle/>
        <a:p>
          <a:endParaRPr lang="ru-RU"/>
        </a:p>
      </dgm:t>
    </dgm:pt>
    <dgm:pt modelId="{E4FA9823-2092-4AE4-B24E-8A73425BE45D}" type="sibTrans" cxnId="{D5967EEE-D8C3-4961-9071-12CFDFA3B746}">
      <dgm:prSet/>
      <dgm:spPr/>
      <dgm:t>
        <a:bodyPr/>
        <a:lstStyle/>
        <a:p>
          <a:endParaRPr lang="ru-RU"/>
        </a:p>
      </dgm:t>
    </dgm:pt>
    <dgm:pt modelId="{AA0E8317-2885-41C3-B244-DD762926DAB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i="1" dirty="0" smtClean="0">
              <a:latin typeface="Calibri" pitchFamily="34" charset="0"/>
              <a:cs typeface="Calibri" pitchFamily="34" charset="0"/>
            </a:rPr>
            <a:t>Он должен быть достаточно массивным, чтобы своей силой гравитации обеспечить себе сферическую форму — И здесь с Плутоном, похоже, все в порядке.</a:t>
          </a:r>
          <a:endParaRPr lang="ru-RU" sz="2400" i="1" dirty="0">
            <a:latin typeface="Calibri" pitchFamily="34" charset="0"/>
            <a:cs typeface="Calibri" pitchFamily="34" charset="0"/>
          </a:endParaRPr>
        </a:p>
      </dgm:t>
    </dgm:pt>
    <dgm:pt modelId="{8609AD4C-3277-49DC-9C84-18303D7C5D3D}" type="parTrans" cxnId="{453FC20F-98C4-40A3-9D56-12B44D279678}">
      <dgm:prSet/>
      <dgm:spPr/>
      <dgm:t>
        <a:bodyPr/>
        <a:lstStyle/>
        <a:p>
          <a:endParaRPr lang="ru-RU"/>
        </a:p>
      </dgm:t>
    </dgm:pt>
    <dgm:pt modelId="{6C3B481F-A6D9-4ECB-8E34-E28DF66E2249}" type="sibTrans" cxnId="{453FC20F-98C4-40A3-9D56-12B44D279678}">
      <dgm:prSet/>
      <dgm:spPr/>
      <dgm:t>
        <a:bodyPr/>
        <a:lstStyle/>
        <a:p>
          <a:endParaRPr lang="ru-RU"/>
        </a:p>
      </dgm:t>
    </dgm:pt>
    <dgm:pt modelId="{B7696EC5-1B1A-4E4F-8445-7B8A802EBF63}" type="pres">
      <dgm:prSet presAssocID="{272F5CFE-01BD-41B7-909B-EEB04B278C31}" presName="linearFlow" presStyleCnt="0">
        <dgm:presLayoutVars>
          <dgm:dir/>
          <dgm:resizeHandles val="exact"/>
        </dgm:presLayoutVars>
      </dgm:prSet>
      <dgm:spPr/>
    </dgm:pt>
    <dgm:pt modelId="{827E3B63-E14F-4CED-9075-C449C4D61FD1}" type="pres">
      <dgm:prSet presAssocID="{1EC50FCA-4CE9-4897-8FD8-B77AC9CF3429}" presName="composite" presStyleCnt="0"/>
      <dgm:spPr/>
    </dgm:pt>
    <dgm:pt modelId="{6C7E539D-AB00-4F08-BC02-D879257D6FDA}" type="pres">
      <dgm:prSet presAssocID="{1EC50FCA-4CE9-4897-8FD8-B77AC9CF3429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EB5F8B-7DD7-4053-A14C-F7AB3A1A8A22}" type="pres">
      <dgm:prSet presAssocID="{1EC50FCA-4CE9-4897-8FD8-B77AC9CF342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93BF7-0D79-44A0-AE26-8A40CDF0DDFC}" type="pres">
      <dgm:prSet presAssocID="{E4FA9823-2092-4AE4-B24E-8A73425BE45D}" presName="spacing" presStyleCnt="0"/>
      <dgm:spPr/>
    </dgm:pt>
    <dgm:pt modelId="{E044E578-3280-4748-A590-CD5BBA99D88E}" type="pres">
      <dgm:prSet presAssocID="{AA0E8317-2885-41C3-B244-DD762926DAB7}" presName="composite" presStyleCnt="0"/>
      <dgm:spPr/>
    </dgm:pt>
    <dgm:pt modelId="{C78FBE27-E471-4404-BE99-9A503A48F61B}" type="pres">
      <dgm:prSet presAssocID="{AA0E8317-2885-41C3-B244-DD762926DAB7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2D68D9F-DECE-4462-B190-2F75A1ED7B0D}" type="pres">
      <dgm:prSet presAssocID="{AA0E8317-2885-41C3-B244-DD762926DAB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34C2B-DF55-43D5-836D-DBD6148F0150}" type="presOf" srcId="{272F5CFE-01BD-41B7-909B-EEB04B278C31}" destId="{B7696EC5-1B1A-4E4F-8445-7B8A802EBF63}" srcOrd="0" destOrd="0" presId="urn:microsoft.com/office/officeart/2005/8/layout/vList3"/>
    <dgm:cxn modelId="{48F4596C-5B81-4287-881C-0DBB495862C0}" type="presOf" srcId="{AA0E8317-2885-41C3-B244-DD762926DAB7}" destId="{02D68D9F-DECE-4462-B190-2F75A1ED7B0D}" srcOrd="0" destOrd="0" presId="urn:microsoft.com/office/officeart/2005/8/layout/vList3"/>
    <dgm:cxn modelId="{2BD0B6CB-80F3-40B2-B30A-4B1DFB7CC2CE}" type="presOf" srcId="{1EC50FCA-4CE9-4897-8FD8-B77AC9CF3429}" destId="{E4EB5F8B-7DD7-4053-A14C-F7AB3A1A8A22}" srcOrd="0" destOrd="0" presId="urn:microsoft.com/office/officeart/2005/8/layout/vList3"/>
    <dgm:cxn modelId="{D5967EEE-D8C3-4961-9071-12CFDFA3B746}" srcId="{272F5CFE-01BD-41B7-909B-EEB04B278C31}" destId="{1EC50FCA-4CE9-4897-8FD8-B77AC9CF3429}" srcOrd="0" destOrd="0" parTransId="{2E8C1F83-CA05-482F-A7EC-B8065826067E}" sibTransId="{E4FA9823-2092-4AE4-B24E-8A73425BE45D}"/>
    <dgm:cxn modelId="{453FC20F-98C4-40A3-9D56-12B44D279678}" srcId="{272F5CFE-01BD-41B7-909B-EEB04B278C31}" destId="{AA0E8317-2885-41C3-B244-DD762926DAB7}" srcOrd="1" destOrd="0" parTransId="{8609AD4C-3277-49DC-9C84-18303D7C5D3D}" sibTransId="{6C3B481F-A6D9-4ECB-8E34-E28DF66E2249}"/>
    <dgm:cxn modelId="{7D5AA672-B8A8-4ACF-9BAF-FC4529B7F6BB}" type="presParOf" srcId="{B7696EC5-1B1A-4E4F-8445-7B8A802EBF63}" destId="{827E3B63-E14F-4CED-9075-C449C4D61FD1}" srcOrd="0" destOrd="0" presId="urn:microsoft.com/office/officeart/2005/8/layout/vList3"/>
    <dgm:cxn modelId="{8FDF5256-4A2F-4EDB-B897-764BC298B916}" type="presParOf" srcId="{827E3B63-E14F-4CED-9075-C449C4D61FD1}" destId="{6C7E539D-AB00-4F08-BC02-D879257D6FDA}" srcOrd="0" destOrd="0" presId="urn:microsoft.com/office/officeart/2005/8/layout/vList3"/>
    <dgm:cxn modelId="{1AC4B10E-07F9-4B96-AFDE-9533899EB983}" type="presParOf" srcId="{827E3B63-E14F-4CED-9075-C449C4D61FD1}" destId="{E4EB5F8B-7DD7-4053-A14C-F7AB3A1A8A22}" srcOrd="1" destOrd="0" presId="urn:microsoft.com/office/officeart/2005/8/layout/vList3"/>
    <dgm:cxn modelId="{B60E647B-0014-47AC-939A-46F4BC1DAB58}" type="presParOf" srcId="{B7696EC5-1B1A-4E4F-8445-7B8A802EBF63}" destId="{5CB93BF7-0D79-44A0-AE26-8A40CDF0DDFC}" srcOrd="1" destOrd="0" presId="urn:microsoft.com/office/officeart/2005/8/layout/vList3"/>
    <dgm:cxn modelId="{35006E28-B693-430D-B53B-4705B3677394}" type="presParOf" srcId="{B7696EC5-1B1A-4E4F-8445-7B8A802EBF63}" destId="{E044E578-3280-4748-A590-CD5BBA99D88E}" srcOrd="2" destOrd="0" presId="urn:microsoft.com/office/officeart/2005/8/layout/vList3"/>
    <dgm:cxn modelId="{55591143-8F54-4603-B577-FA2A7F10F710}" type="presParOf" srcId="{E044E578-3280-4748-A590-CD5BBA99D88E}" destId="{C78FBE27-E471-4404-BE99-9A503A48F61B}" srcOrd="0" destOrd="0" presId="urn:microsoft.com/office/officeart/2005/8/layout/vList3"/>
    <dgm:cxn modelId="{CF6A6E09-162D-4BFB-ADE9-41F3D3701C1B}" type="presParOf" srcId="{E044E578-3280-4748-A590-CD5BBA99D88E}" destId="{02D68D9F-DECE-4462-B190-2F75A1ED7B0D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069BE-CFB2-4B9F-A345-4525DA4C5EE9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7E1519F3-2EBA-4555-8B5D-7E1A21B1713C}">
      <dgm:prSet/>
      <dgm:spPr/>
      <dgm:t>
        <a:bodyPr/>
        <a:lstStyle/>
        <a:p>
          <a:pPr rtl="0"/>
          <a:r>
            <a:rPr lang="ru-RU" i="1" dirty="0" smtClean="0">
              <a:latin typeface="Calibri" pitchFamily="34" charset="0"/>
              <a:cs typeface="Calibri" pitchFamily="34" charset="0"/>
            </a:rPr>
            <a:t>Он не должен быть спутником другого объекта. Плутон сам имеет 5 спутников.</a:t>
          </a:r>
          <a:endParaRPr lang="ru-RU" i="1" dirty="0">
            <a:latin typeface="Calibri" pitchFamily="34" charset="0"/>
            <a:cs typeface="Calibri" pitchFamily="34" charset="0"/>
          </a:endParaRPr>
        </a:p>
      </dgm:t>
    </dgm:pt>
    <dgm:pt modelId="{BA3FAA61-4323-4E58-9206-7E688F7D2CB7}" type="parTrans" cxnId="{D973F25E-8C9F-4C1B-AC0A-2729889D12CF}">
      <dgm:prSet/>
      <dgm:spPr/>
      <dgm:t>
        <a:bodyPr/>
        <a:lstStyle/>
        <a:p>
          <a:endParaRPr lang="ru-RU"/>
        </a:p>
      </dgm:t>
    </dgm:pt>
    <dgm:pt modelId="{94FC74EC-46C9-4C04-8CE7-2C26BF92D34D}" type="sibTrans" cxnId="{D973F25E-8C9F-4C1B-AC0A-2729889D12CF}">
      <dgm:prSet/>
      <dgm:spPr/>
      <dgm:t>
        <a:bodyPr/>
        <a:lstStyle/>
        <a:p>
          <a:endParaRPr lang="ru-RU"/>
        </a:p>
      </dgm:t>
    </dgm:pt>
    <dgm:pt modelId="{7EA8E7A7-93E0-460A-828B-64191A9050AC}">
      <dgm:prSet/>
      <dgm:spPr/>
      <dgm:t>
        <a:bodyPr/>
        <a:lstStyle/>
        <a:p>
          <a:pPr rtl="0"/>
          <a:r>
            <a:rPr lang="ru-RU" i="1" dirty="0" smtClean="0">
              <a:latin typeface="Calibri" pitchFamily="34" charset="0"/>
              <a:cs typeface="Calibri" pitchFamily="34" charset="0"/>
            </a:rPr>
            <a:t>Он должен суметь расчистить пространство вокруг своей орбиты от других объектов —</a:t>
          </a:r>
          <a:r>
            <a:rPr lang="ru-RU" b="1" i="1" dirty="0" smtClean="0">
              <a:latin typeface="Calibri" pitchFamily="34" charset="0"/>
              <a:cs typeface="Calibri" pitchFamily="34" charset="0"/>
            </a:rPr>
            <a:t>Это правило и нарушает Плутон, это главная причина того, почему Плутон не планета.</a:t>
          </a:r>
          <a:endParaRPr lang="ru-RU" b="1" i="1" dirty="0">
            <a:latin typeface="Calibri" pitchFamily="34" charset="0"/>
            <a:cs typeface="Calibri" pitchFamily="34" charset="0"/>
          </a:endParaRPr>
        </a:p>
      </dgm:t>
    </dgm:pt>
    <dgm:pt modelId="{B6BC9409-7EEC-429A-936D-178C2C4B4837}" type="parTrans" cxnId="{653C785B-FE04-43F1-9E79-420B6F4700F5}">
      <dgm:prSet/>
      <dgm:spPr/>
      <dgm:t>
        <a:bodyPr/>
        <a:lstStyle/>
        <a:p>
          <a:endParaRPr lang="ru-RU"/>
        </a:p>
      </dgm:t>
    </dgm:pt>
    <dgm:pt modelId="{D564354E-B218-4828-860B-BF6218BD66E1}" type="sibTrans" cxnId="{653C785B-FE04-43F1-9E79-420B6F4700F5}">
      <dgm:prSet/>
      <dgm:spPr/>
      <dgm:t>
        <a:bodyPr/>
        <a:lstStyle/>
        <a:p>
          <a:endParaRPr lang="ru-RU"/>
        </a:p>
      </dgm:t>
    </dgm:pt>
    <dgm:pt modelId="{5A1AE969-CD34-4D14-B174-90E0EBEF461C}" type="pres">
      <dgm:prSet presAssocID="{D67069BE-CFB2-4B9F-A345-4525DA4C5EE9}" presName="linearFlow" presStyleCnt="0">
        <dgm:presLayoutVars>
          <dgm:dir/>
          <dgm:resizeHandles val="exact"/>
        </dgm:presLayoutVars>
      </dgm:prSet>
      <dgm:spPr/>
    </dgm:pt>
    <dgm:pt modelId="{2F467539-449E-45CE-B6DA-0CE7FD304A32}" type="pres">
      <dgm:prSet presAssocID="{7E1519F3-2EBA-4555-8B5D-7E1A21B1713C}" presName="composite" presStyleCnt="0"/>
      <dgm:spPr/>
    </dgm:pt>
    <dgm:pt modelId="{853D34B6-CFAB-4B7C-AB0D-9638B51D01AB}" type="pres">
      <dgm:prSet presAssocID="{7E1519F3-2EBA-4555-8B5D-7E1A21B1713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AF34CD-B209-4876-8506-F99195D73CB9}" type="pres">
      <dgm:prSet presAssocID="{7E1519F3-2EBA-4555-8B5D-7E1A21B1713C}" presName="txShp" presStyleLbl="node1" presStyleIdx="0" presStyleCnt="2">
        <dgm:presLayoutVars>
          <dgm:bulletEnabled val="1"/>
        </dgm:presLayoutVars>
      </dgm:prSet>
      <dgm:spPr/>
    </dgm:pt>
    <dgm:pt modelId="{8AA55DD6-3C66-46F6-B12C-4F6A0848F7FE}" type="pres">
      <dgm:prSet presAssocID="{94FC74EC-46C9-4C04-8CE7-2C26BF92D34D}" presName="spacing" presStyleCnt="0"/>
      <dgm:spPr/>
    </dgm:pt>
    <dgm:pt modelId="{A1EA9559-90DA-4A29-A11D-143B0516B81A}" type="pres">
      <dgm:prSet presAssocID="{7EA8E7A7-93E0-460A-828B-64191A9050AC}" presName="composite" presStyleCnt="0"/>
      <dgm:spPr/>
    </dgm:pt>
    <dgm:pt modelId="{EBBD8B0F-CBC0-4DF7-8DAF-9FBF58793D76}" type="pres">
      <dgm:prSet presAssocID="{7EA8E7A7-93E0-460A-828B-64191A9050AC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8D0460-8AF7-4858-98F4-1E701C66A581}" type="pres">
      <dgm:prSet presAssocID="{7EA8E7A7-93E0-460A-828B-64191A9050AC}" presName="txShp" presStyleLbl="node1" presStyleIdx="1" presStyleCnt="2">
        <dgm:presLayoutVars>
          <dgm:bulletEnabled val="1"/>
        </dgm:presLayoutVars>
      </dgm:prSet>
      <dgm:spPr/>
    </dgm:pt>
  </dgm:ptLst>
  <dgm:cxnLst>
    <dgm:cxn modelId="{107CA51D-D1D7-4E55-B296-BC1E9954E4CC}" type="presOf" srcId="{7E1519F3-2EBA-4555-8B5D-7E1A21B1713C}" destId="{45AF34CD-B209-4876-8506-F99195D73CB9}" srcOrd="0" destOrd="0" presId="urn:microsoft.com/office/officeart/2005/8/layout/vList3"/>
    <dgm:cxn modelId="{B820639D-438A-4A1D-89BD-1684FFA34A98}" type="presOf" srcId="{D67069BE-CFB2-4B9F-A345-4525DA4C5EE9}" destId="{5A1AE969-CD34-4D14-B174-90E0EBEF461C}" srcOrd="0" destOrd="0" presId="urn:microsoft.com/office/officeart/2005/8/layout/vList3"/>
    <dgm:cxn modelId="{C9A64188-6B99-43E3-AEB0-D1FD7A0382AD}" type="presOf" srcId="{7EA8E7A7-93E0-460A-828B-64191A9050AC}" destId="{FC8D0460-8AF7-4858-98F4-1E701C66A581}" srcOrd="0" destOrd="0" presId="urn:microsoft.com/office/officeart/2005/8/layout/vList3"/>
    <dgm:cxn modelId="{D973F25E-8C9F-4C1B-AC0A-2729889D12CF}" srcId="{D67069BE-CFB2-4B9F-A345-4525DA4C5EE9}" destId="{7E1519F3-2EBA-4555-8B5D-7E1A21B1713C}" srcOrd="0" destOrd="0" parTransId="{BA3FAA61-4323-4E58-9206-7E688F7D2CB7}" sibTransId="{94FC74EC-46C9-4C04-8CE7-2C26BF92D34D}"/>
    <dgm:cxn modelId="{653C785B-FE04-43F1-9E79-420B6F4700F5}" srcId="{D67069BE-CFB2-4B9F-A345-4525DA4C5EE9}" destId="{7EA8E7A7-93E0-460A-828B-64191A9050AC}" srcOrd="1" destOrd="0" parTransId="{B6BC9409-7EEC-429A-936D-178C2C4B4837}" sibTransId="{D564354E-B218-4828-860B-BF6218BD66E1}"/>
    <dgm:cxn modelId="{EBFD69B2-67F8-4F68-8360-33965F361DCA}" type="presParOf" srcId="{5A1AE969-CD34-4D14-B174-90E0EBEF461C}" destId="{2F467539-449E-45CE-B6DA-0CE7FD304A32}" srcOrd="0" destOrd="0" presId="urn:microsoft.com/office/officeart/2005/8/layout/vList3"/>
    <dgm:cxn modelId="{2FB7278F-6EE0-4410-ABFC-779CBECE098E}" type="presParOf" srcId="{2F467539-449E-45CE-B6DA-0CE7FD304A32}" destId="{853D34B6-CFAB-4B7C-AB0D-9638B51D01AB}" srcOrd="0" destOrd="0" presId="urn:microsoft.com/office/officeart/2005/8/layout/vList3"/>
    <dgm:cxn modelId="{4ECA012C-A196-4D74-AC1F-E8EB07B5A8DB}" type="presParOf" srcId="{2F467539-449E-45CE-B6DA-0CE7FD304A32}" destId="{45AF34CD-B209-4876-8506-F99195D73CB9}" srcOrd="1" destOrd="0" presId="urn:microsoft.com/office/officeart/2005/8/layout/vList3"/>
    <dgm:cxn modelId="{6982FCD8-C27F-476E-B754-CAA2C6412D18}" type="presParOf" srcId="{5A1AE969-CD34-4D14-B174-90E0EBEF461C}" destId="{8AA55DD6-3C66-46F6-B12C-4F6A0848F7FE}" srcOrd="1" destOrd="0" presId="urn:microsoft.com/office/officeart/2005/8/layout/vList3"/>
    <dgm:cxn modelId="{66E230AF-1A82-4AC9-A0DD-16964ED4E5CA}" type="presParOf" srcId="{5A1AE969-CD34-4D14-B174-90E0EBEF461C}" destId="{A1EA9559-90DA-4A29-A11D-143B0516B81A}" srcOrd="2" destOrd="0" presId="urn:microsoft.com/office/officeart/2005/8/layout/vList3"/>
    <dgm:cxn modelId="{69F3222F-9C68-4F0D-87AD-BBF7D1BCE4F4}" type="presParOf" srcId="{A1EA9559-90DA-4A29-A11D-143B0516B81A}" destId="{EBBD8B0F-CBC0-4DF7-8DAF-9FBF58793D76}" srcOrd="0" destOrd="0" presId="urn:microsoft.com/office/officeart/2005/8/layout/vList3"/>
    <dgm:cxn modelId="{E892369C-E46B-4D01-AAFC-EA41423E7A97}" type="presParOf" srcId="{A1EA9559-90DA-4A29-A11D-143B0516B81A}" destId="{FC8D0460-8AF7-4858-98F4-1E701C66A581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BA7AD6-B52F-4D9C-B653-31EE3DDA9BC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69D940-A2FA-46D6-A2E3-52E6981D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500174"/>
            <a:ext cx="4333876" cy="413672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(ПЛУТОН)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214446"/>
          </a:xfrm>
          <a:solidFill>
            <a:schemeClr val="tx1">
              <a:lumMod val="95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  <p:txBody>
          <a:bodyPr/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Batang" pitchFamily="18" charset="-127"/>
              </a:rPr>
              <a:t>Тайны 9 планеты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Batang" pitchFamily="18" charset="-127"/>
            </a:endParaRPr>
          </a:p>
        </p:txBody>
      </p:sp>
      <p:pic>
        <p:nvPicPr>
          <p:cNvPr id="4" name="Рисунок 3" descr="t8223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71678"/>
            <a:ext cx="6357982" cy="442915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Что же такое планета по новому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определению?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Является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ли Плутон планетой?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Проходит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ли по классификации? 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476372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Чтобы объект Солнечной системы считался планетой, он должен соответствовать </a:t>
            </a:r>
            <a:r>
              <a:rPr lang="ru-RU" b="1" i="1" dirty="0" smtClean="0">
                <a:solidFill>
                  <a:srgbClr val="FF0000"/>
                </a:solidFill>
              </a:rPr>
              <a:t>четырем требованиям</a:t>
            </a:r>
            <a:r>
              <a:rPr lang="ru-RU" b="1" dirty="0" smtClean="0">
                <a:solidFill>
                  <a:schemeClr val="bg1"/>
                </a:solidFill>
              </a:rPr>
              <a:t>, определенным МАС: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200026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785850" y="1714488"/>
          <a:ext cx="992985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E539D-AB00-4F08-BC02-D879257D6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C7E539D-AB00-4F08-BC02-D879257D6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B5F8B-7DD7-4053-A14C-F7AB3A1A8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E4EB5F8B-7DD7-4053-A14C-F7AB3A1A8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FBE27-E471-4404-BE99-9A503A48F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78FBE27-E471-4404-BE99-9A503A48F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68D9F-DECE-4462-B190-2F75A1ED7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02D68D9F-DECE-4462-B190-2F75A1ED7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14346" y="785794"/>
          <a:ext cx="985844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D34B6-CFAB-4B7C-AB0D-9638B51D0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53D34B6-CFAB-4B7C-AB0D-9638B51D0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AF34CD-B209-4876-8506-F99195D73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45AF34CD-B209-4876-8506-F99195D73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D8B0F-CBC0-4DF7-8DAF-9FBF58793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BBD8B0F-CBC0-4DF7-8DAF-9FBF58793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D0460-8AF7-4858-98F4-1E701C66A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FC8D0460-8AF7-4858-98F4-1E701C66A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olko_zvezd_androm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значит «расчистить пространство вокруг своей орбиты от других объектов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 время, когда планета только формируется, она становится доминирующим гравитационным телом на данной орбите. Когда она взаимодействует с другими, более мелкими объектами, она либо поглощает их, либо выталкивает их прочь своей гравитацией. Плутон же составляет лишь 0,07 массы всех объектов, находящихся на его орбите. Сравните с Землей — ее масса в 1,7 миллиона раз больше массы всех других объектов, находящихся на ее орбите, вместе взятых.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0"/>
            <a:ext cx="4429124" cy="6858000"/>
          </a:xfrm>
          <a:solidFill>
            <a:schemeClr val="tx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</a:rPr>
              <a:t>Любой объект, который не соответствует четвертому критерию, считается карликовой планетой. Поэтому Плутон — это карликовая планета. В Солнечной системе существует очень много объектов с аналогичными размерами и массой, которые движутся по примерно такой же орбите. И до тех пор, пока Плутон не столкнется с ними и не приберет их массу к своим рукам, он будет оставаться карликовой планетой. Так же обстоит дело и с Эридой.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929207_Spasibozavnimani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01056" cy="58579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7554" y="214290"/>
            <a:ext cx="5572164" cy="6215106"/>
          </a:xfr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Плутон впервые был обнаружен в 1930 г. Клайдом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Томбо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обсерватории Лоуэлла в Аризоне.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Астрономы уже давно предсказывали, что в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Соленчной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системе существует девятая планета, которую они называли Планетой X.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Томбо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была дана трудоемкая задача сравнения множества фотографических пластинок с изображениями областей неба, сделанными с интервалом в две недели.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Любой движущийся объект, такой как астероид, комета или планета, должен был менять свое положение  на разных фотографиях.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432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000396" cy="61436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емля, Луна и Плуто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214311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 Плутона меньше диаметра Луны.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слишком мала, чтобы расчистить пространство на своей орбите от других подобных объектов.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лак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372476" cy="3857652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за последние несколько десятилетий новые мощные наземные и космические обсерватории полностью изменили прежние представления о внешних областях Солнечной системы.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того чтобы быть единственной планетой в своем регионе, как и все другие планеты Солнечной системы, Плутон и его спутники в настоящее время, как известно, представляют собой пример большого количества объектов, объединенных названием пояс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регион простирается от орбиты Нептуна до расстояния в 55 астрономических единиц (граница пояса находится в 55 раз дальше от Солнца чем Земля).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0"/>
            <a:ext cx="8643998" cy="1500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Пояс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Койпера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982019"/>
            <a:ext cx="46442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Пояс Койпер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последним оценкам в поясе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находится по крайней мере 70000 ледяных объектов диаметром в 100 км и более и имеющих такой же как у Плутона состав.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новыми правилами определения планет, именно то, что орбита Плутона населена подобными объектами и является основной причиной того, почему Плутон не планета. Плутон — всего-навсего один их множества объектов пояса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этом-то и вся проблема. После открытия Плутона астрономы обнаруживали все большие и большие объекты в поясе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Карликовая планета 2005 FY9 (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Макемаке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обнаруженная астрономом Калифорнийского технологического института Майком Брауном и его командой, лишь немного меньше, чем Плутон. Позже было обнаружено еще несколько других подобных объектов (например 2003 EL61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Хаумеа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Седна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Орк и т.д.).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Астрономы поняли, что обнаружение в поясе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объекта с размерами, большими чем у Плутона, — это всего лишь вопрос времени.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4320" algn="just">
              <a:spcBef>
                <a:spcPts val="0"/>
              </a:spcBef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0715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Некоторые известные на сегодняшний день карликовые планеты в сравнении с Землей.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Карликовые плане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0134"/>
            <a:ext cx="9143999" cy="577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2005 году Майк Браун и его команда сообщили потрясающие известия. Они обнаружили объект, находящийся за орбитой Плутона, который был, вероятно, того же размера, а может даже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названный 2003 UB313, объект был позже переименован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Позже астрономы определили, что диаметр Эриды составляет около 2600 км, плюс она имеет массу, примерно на 25% большую, чем масса Плутона.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Имея более массивную чем Плутон Эриду, состоящую из такой же смеси льда и камня, астрономы были вынуждены пересмотреть концепцию, согласно которой Солнечная система имеет девять планет. Что такое Эрида — планета или объект пояса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Койпера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Чем является Плутон?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432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Окончательное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должно было быть принято на XXVI Генеральной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ассамблее Международного астрономического союза, которая проходила с 14 по 25 августа 2006 года в Праге, Чехия.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Астрономам ассоциации была предоставлена возможность проголосовать за различные варианты определения </a:t>
            </a:r>
            <a:r>
              <a:rPr lang="ru-RU" dirty="0" smtClean="0">
                <a:solidFill>
                  <a:schemeClr val="bg1"/>
                </a:solidFill>
              </a:rPr>
              <a:t>планеты.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Один </a:t>
            </a:r>
            <a:r>
              <a:rPr lang="ru-RU" dirty="0" smtClean="0">
                <a:solidFill>
                  <a:schemeClr val="bg1"/>
                </a:solidFill>
              </a:rPr>
              <a:t>из таких вариантов увеличил бы число планет до 12: Плутон и дальше считался бы планетой, дополнительно в число планеты были бы занесены Эрида и даже Церера, которая ранее рассматривалась как самый большой </a:t>
            </a:r>
            <a:r>
              <a:rPr lang="ru-RU" dirty="0" smtClean="0">
                <a:solidFill>
                  <a:schemeClr val="bg1"/>
                </a:solidFill>
              </a:rPr>
              <a:t>астероид.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Различные </a:t>
            </a:r>
            <a:r>
              <a:rPr lang="ru-RU" dirty="0" smtClean="0">
                <a:solidFill>
                  <a:schemeClr val="bg1"/>
                </a:solidFill>
              </a:rPr>
              <a:t>предложения поддерживали идею 9-ти планет, а один из вариантов определения планеты приводил к вычеркиванию Плутона из списка планетного клуба. Но тогда как классифицировать Плутон? Не считать же его астероидом.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В конце концов астрономы проголосовали за достаточно спорное по тогдашним меркам решение и отнесли Плутон (и другие подобные объекты) к новому классу объектов — к «карликовым планетам».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4640_2011030411144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7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89DEFF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724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Тайны 9 планеты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Что же такое планета по новому определению? Является ли Плутон планетой?  Проходит ли по классификации? 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9 планеты</dc:title>
  <dc:creator>админ</dc:creator>
  <cp:lastModifiedBy>админ</cp:lastModifiedBy>
  <cp:revision>21</cp:revision>
  <dcterms:created xsi:type="dcterms:W3CDTF">2015-02-23T20:58:40Z</dcterms:created>
  <dcterms:modified xsi:type="dcterms:W3CDTF">2015-02-23T22:57:11Z</dcterms:modified>
</cp:coreProperties>
</file>